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latory Sans SemiCondensed Medium" panose="020B0604020202020204" charset="-34"/>
      <p:regular r:id="rId14"/>
    </p:embeddedFont>
    <p:embeddedFont>
      <p:font typeface="Montserrat" panose="020B0604020202020204" charset="0"/>
      <p:regular r:id="rId15"/>
    </p:embeddedFont>
    <p:embeddedFont>
      <p:font typeface="Montserrat Bold" panose="020B0604020202020204" charset="0"/>
      <p:regular r:id="rId16"/>
    </p:embeddedFont>
    <p:embeddedFont>
      <p:font typeface="Montserrat Medium" panose="020B0604020202020204" charset="0"/>
      <p:regular r:id="rId17"/>
    </p:embeddedFont>
    <p:embeddedFont>
      <p:font typeface="Open Sans" panose="020B0604020202020204" charset="0"/>
      <p:regular r:id="rId18"/>
    </p:embeddedFont>
    <p:embeddedFont>
      <p:font typeface="Open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0287041" cy="10287000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8691" r="-386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946497" y="3085149"/>
            <a:ext cx="12312803" cy="4116702"/>
            <a:chOff x="0" y="0"/>
            <a:chExt cx="4491744" cy="15017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91744" cy="1501784"/>
            </a:xfrm>
            <a:custGeom>
              <a:avLst/>
              <a:gdLst/>
              <a:ahLst/>
              <a:cxnLst/>
              <a:rect l="l" t="t" r="r" b="b"/>
              <a:pathLst>
                <a:path w="4491744" h="1501784">
                  <a:moveTo>
                    <a:pt x="0" y="0"/>
                  </a:moveTo>
                  <a:lnTo>
                    <a:pt x="4491744" y="0"/>
                  </a:lnTo>
                  <a:lnTo>
                    <a:pt x="4491744" y="1501784"/>
                  </a:lnTo>
                  <a:lnTo>
                    <a:pt x="0" y="15017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946497" y="4299661"/>
            <a:ext cx="11579363" cy="153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439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“StudyForge” – Asistente de estudio con generación adaptativa de materiales.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3069" y="3297295"/>
            <a:ext cx="8663893" cy="6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375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 Capstone.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57968" y="7044051"/>
            <a:ext cx="7031151" cy="273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6"/>
              </a:lnSpc>
            </a:pPr>
            <a:r>
              <a:rPr lang="en-US" sz="259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Integrantes</a:t>
            </a:r>
            <a:r>
              <a:rPr lang="en-US" sz="259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Martin Orellana</a:t>
            </a:r>
          </a:p>
          <a:p>
            <a:pPr algn="r">
              <a:lnSpc>
                <a:spcPts val="3636"/>
              </a:lnSpc>
            </a:pPr>
            <a:r>
              <a:rPr lang="en-US" sz="259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Luis Olivarez</a:t>
            </a:r>
          </a:p>
          <a:p>
            <a:pPr algn="r">
              <a:lnSpc>
                <a:spcPts val="3636"/>
              </a:lnSpc>
            </a:pPr>
            <a:r>
              <a:rPr lang="en-US" sz="259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Sebastian Gallardo</a:t>
            </a:r>
          </a:p>
          <a:p>
            <a:pPr algn="r">
              <a:lnSpc>
                <a:spcPts val="3636"/>
              </a:lnSpc>
            </a:pPr>
            <a:r>
              <a:rPr lang="en-US" sz="259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Docente</a:t>
            </a:r>
            <a:r>
              <a:rPr lang="en-US" sz="259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Cindy Contador </a:t>
            </a:r>
          </a:p>
          <a:p>
            <a:pPr algn="r">
              <a:lnSpc>
                <a:spcPts val="3636"/>
              </a:lnSpc>
            </a:pPr>
            <a:r>
              <a:rPr lang="en-US" sz="259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Sección:005D</a:t>
            </a:r>
          </a:p>
          <a:p>
            <a:pPr algn="r">
              <a:lnSpc>
                <a:spcPts val="3636"/>
              </a:lnSpc>
            </a:pPr>
            <a:r>
              <a:rPr lang="en-US" sz="2597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Fecha</a:t>
            </a:r>
            <a:r>
              <a:rPr lang="en-US" sz="2597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04/09/2025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23220" y="0"/>
            <a:ext cx="3364780" cy="10287000"/>
            <a:chOff x="0" y="0"/>
            <a:chExt cx="626015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015" cy="1913890"/>
            </a:xfrm>
            <a:custGeom>
              <a:avLst/>
              <a:gdLst/>
              <a:ahLst/>
              <a:cxnLst/>
              <a:rect l="l" t="t" r="r" b="b"/>
              <a:pathLst>
                <a:path w="626015" h="1913890">
                  <a:moveTo>
                    <a:pt x="0" y="0"/>
                  </a:moveTo>
                  <a:lnTo>
                    <a:pt x="626015" y="0"/>
                  </a:lnTo>
                  <a:lnTo>
                    <a:pt x="62601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6528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28883" y="2386086"/>
            <a:ext cx="8313397" cy="5514828"/>
          </a:xfrm>
          <a:custGeom>
            <a:avLst/>
            <a:gdLst/>
            <a:ahLst/>
            <a:cxnLst/>
            <a:rect l="l" t="t" r="r" b="b"/>
            <a:pathLst>
              <a:path w="8313397" h="5514828">
                <a:moveTo>
                  <a:pt x="0" y="0"/>
                </a:moveTo>
                <a:lnTo>
                  <a:pt x="8313396" y="0"/>
                </a:lnTo>
                <a:lnTo>
                  <a:pt x="8313396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9229" y="3646228"/>
            <a:ext cx="7744599" cy="483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096" lvl="1" indent="-250548" algn="l">
              <a:lnSpc>
                <a:spcPts val="3249"/>
              </a:lnSpc>
              <a:buFont typeface="Arial"/>
              <a:buChar char="•"/>
            </a:pPr>
            <a:r>
              <a:rPr lang="en-US" sz="23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 estudiantes reciben grandes volúmenes de información que no siempre saben cómo organizar o priorizar.</a:t>
            </a:r>
          </a:p>
          <a:p>
            <a:pPr algn="l">
              <a:lnSpc>
                <a:spcPts val="3249"/>
              </a:lnSpc>
            </a:pPr>
            <a:endParaRPr lang="en-US" sz="232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1096" lvl="1" indent="-250548" algn="l">
              <a:lnSpc>
                <a:spcPts val="3249"/>
              </a:lnSpc>
              <a:buFont typeface="Arial"/>
              <a:buChar char="•"/>
            </a:pPr>
            <a:r>
              <a:rPr lang="en-US" sz="23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 herramientas de estudio tradicionales (resúmenes, flashcards) son manuales y no adaptan el contenido al nivel del usuario.</a:t>
            </a:r>
          </a:p>
          <a:p>
            <a:pPr algn="l">
              <a:lnSpc>
                <a:spcPts val="3249"/>
              </a:lnSpc>
            </a:pPr>
            <a:endParaRPr lang="en-US" sz="232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1096" lvl="1" indent="-250548" algn="l">
              <a:lnSpc>
                <a:spcPts val="3249"/>
              </a:lnSpc>
              <a:buFont typeface="Arial"/>
              <a:buChar char="•"/>
            </a:pPr>
            <a:r>
              <a:rPr lang="en-US" sz="23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Herramientas existentes de IA suelen ser genéricas y no generan evaluaciones adaptativas personalizadas.</a:t>
            </a:r>
          </a:p>
          <a:p>
            <a:pPr algn="l">
              <a:lnSpc>
                <a:spcPts val="2689"/>
              </a:lnSpc>
            </a:pPr>
            <a:endParaRPr lang="en-US" sz="232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80362"/>
            <a:ext cx="9544796" cy="117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1"/>
              </a:lnSpc>
            </a:pPr>
            <a:r>
              <a:rPr lang="en-US" sz="6300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PROBLEMÁTICA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28700" y="2398954"/>
            <a:ext cx="4829175" cy="48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79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Modelos de I.A y Educación: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64780" cy="10287000"/>
            <a:chOff x="0" y="0"/>
            <a:chExt cx="626015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015" cy="1913890"/>
            </a:xfrm>
            <a:custGeom>
              <a:avLst/>
              <a:gdLst/>
              <a:ahLst/>
              <a:cxnLst/>
              <a:rect l="l" t="t" r="r" b="b"/>
              <a:pathLst>
                <a:path w="626015" h="1913890">
                  <a:moveTo>
                    <a:pt x="0" y="0"/>
                  </a:moveTo>
                  <a:lnTo>
                    <a:pt x="626015" y="0"/>
                  </a:lnTo>
                  <a:lnTo>
                    <a:pt x="62601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74883" y="2726829"/>
            <a:ext cx="7240962" cy="4833342"/>
          </a:xfrm>
          <a:custGeom>
            <a:avLst/>
            <a:gdLst/>
            <a:ahLst/>
            <a:cxnLst/>
            <a:rect l="l" t="t" r="r" b="b"/>
            <a:pathLst>
              <a:path w="7240962" h="4833342">
                <a:moveTo>
                  <a:pt x="0" y="0"/>
                </a:moveTo>
                <a:lnTo>
                  <a:pt x="7240962" y="0"/>
                </a:lnTo>
                <a:lnTo>
                  <a:pt x="7240962" y="4833342"/>
                </a:lnTo>
                <a:lnTo>
                  <a:pt x="0" y="4833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84366" y="1190625"/>
            <a:ext cx="8375541" cy="79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9"/>
              </a:lnSpc>
            </a:pPr>
            <a:r>
              <a:rPr lang="en-US" sz="6340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SOLUCIÓN PROPUESTA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14513" y="2669679"/>
            <a:ext cx="10173487" cy="418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Carga de documentos (PDF, Word y texto)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Procesamiento con IA: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Extracción de contenido relevante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Resúmenes automáticos: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Claros, breves y fáciles de entender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Evaluaciones adaptivas: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Quizzes que ajustan dificultad según rendimiento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Retroalimentación inmediata: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Estadística y progreso guardado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Escalabilidad: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Aplicable a universidades, colegios / liceos, cursos online y capacitación empresarial</a:t>
            </a:r>
          </a:p>
          <a:p>
            <a:pPr algn="l">
              <a:lnSpc>
                <a:spcPts val="3321"/>
              </a:lnSpc>
            </a:pPr>
            <a:endParaRPr lang="en-US" sz="237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230661" cy="10287000"/>
            <a:chOff x="0" y="0"/>
            <a:chExt cx="415013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013" cy="1913890"/>
            </a:xfrm>
            <a:custGeom>
              <a:avLst/>
              <a:gdLst/>
              <a:ahLst/>
              <a:cxnLst/>
              <a:rect l="l" t="t" r="r" b="b"/>
              <a:pathLst>
                <a:path w="415013" h="1913890">
                  <a:moveTo>
                    <a:pt x="0" y="0"/>
                  </a:moveTo>
                  <a:lnTo>
                    <a:pt x="415013" y="0"/>
                  </a:lnTo>
                  <a:lnTo>
                    <a:pt x="41501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6528B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3299734" y="4030293"/>
            <a:ext cx="13415150" cy="0"/>
          </a:xfrm>
          <a:prstGeom prst="line">
            <a:avLst/>
          </a:prstGeom>
          <a:ln w="123825" cap="flat">
            <a:solidFill>
              <a:srgbClr val="36528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299734" y="2939817"/>
            <a:ext cx="2203683" cy="22036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342853" y="2928451"/>
            <a:ext cx="2203683" cy="220368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85082" y="2928451"/>
            <a:ext cx="2203683" cy="220368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427310" y="2939817"/>
            <a:ext cx="2203683" cy="220368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469538" y="2939817"/>
            <a:ext cx="2203683" cy="220368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3836117" y="3443290"/>
            <a:ext cx="1130917" cy="1196737"/>
          </a:xfrm>
          <a:custGeom>
            <a:avLst/>
            <a:gdLst/>
            <a:ahLst/>
            <a:cxnLst/>
            <a:rect l="l" t="t" r="r" b="b"/>
            <a:pathLst>
              <a:path w="1130917" h="1196737">
                <a:moveTo>
                  <a:pt x="0" y="0"/>
                </a:moveTo>
                <a:lnTo>
                  <a:pt x="1130917" y="0"/>
                </a:lnTo>
                <a:lnTo>
                  <a:pt x="1130917" y="1196737"/>
                </a:lnTo>
                <a:lnTo>
                  <a:pt x="0" y="1196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784069" y="3318862"/>
            <a:ext cx="1321253" cy="1441843"/>
          </a:xfrm>
          <a:custGeom>
            <a:avLst/>
            <a:gdLst/>
            <a:ahLst/>
            <a:cxnLst/>
            <a:rect l="l" t="t" r="r" b="b"/>
            <a:pathLst>
              <a:path w="1321253" h="1441843">
                <a:moveTo>
                  <a:pt x="0" y="0"/>
                </a:moveTo>
                <a:lnTo>
                  <a:pt x="1321253" y="0"/>
                </a:lnTo>
                <a:lnTo>
                  <a:pt x="1321253" y="1441843"/>
                </a:lnTo>
                <a:lnTo>
                  <a:pt x="0" y="144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34823" y="3223642"/>
            <a:ext cx="1704200" cy="1636032"/>
          </a:xfrm>
          <a:custGeom>
            <a:avLst/>
            <a:gdLst/>
            <a:ahLst/>
            <a:cxnLst/>
            <a:rect l="l" t="t" r="r" b="b"/>
            <a:pathLst>
              <a:path w="1704200" h="1636032">
                <a:moveTo>
                  <a:pt x="0" y="0"/>
                </a:moveTo>
                <a:lnTo>
                  <a:pt x="1704200" y="0"/>
                </a:lnTo>
                <a:lnTo>
                  <a:pt x="1704200" y="1636032"/>
                </a:lnTo>
                <a:lnTo>
                  <a:pt x="0" y="163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766289" y="3293432"/>
            <a:ext cx="1525724" cy="1525724"/>
          </a:xfrm>
          <a:custGeom>
            <a:avLst/>
            <a:gdLst/>
            <a:ahLst/>
            <a:cxnLst/>
            <a:rect l="l" t="t" r="r" b="b"/>
            <a:pathLst>
              <a:path w="1525724" h="1525724">
                <a:moveTo>
                  <a:pt x="0" y="0"/>
                </a:moveTo>
                <a:lnTo>
                  <a:pt x="1525724" y="0"/>
                </a:lnTo>
                <a:lnTo>
                  <a:pt x="1525724" y="1525723"/>
                </a:lnTo>
                <a:lnTo>
                  <a:pt x="0" y="1525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611378" y="3303330"/>
            <a:ext cx="1920003" cy="1476657"/>
          </a:xfrm>
          <a:custGeom>
            <a:avLst/>
            <a:gdLst/>
            <a:ahLst/>
            <a:cxnLst/>
            <a:rect l="l" t="t" r="r" b="b"/>
            <a:pathLst>
              <a:path w="1920003" h="1476657">
                <a:moveTo>
                  <a:pt x="0" y="0"/>
                </a:moveTo>
                <a:lnTo>
                  <a:pt x="1920003" y="0"/>
                </a:lnTo>
                <a:lnTo>
                  <a:pt x="1920003" y="1476657"/>
                </a:lnTo>
                <a:lnTo>
                  <a:pt x="0" y="1476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064930" y="565789"/>
            <a:ext cx="14608291" cy="114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9"/>
              </a:lnSpc>
            </a:pPr>
            <a:r>
              <a:rPr lang="en-US" sz="8999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TECNOLOGÍAS TRABAJADAS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49997" y="2268683"/>
            <a:ext cx="2503157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FRONTEND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93117" y="2268683"/>
            <a:ext cx="2503157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BACKEND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39199" y="2268683"/>
            <a:ext cx="2503157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MÓDULO IA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85280" y="1844504"/>
            <a:ext cx="2503157" cy="89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DE DATOS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99734" y="5322635"/>
            <a:ext cx="2503157" cy="2347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React.js</a:t>
            </a:r>
          </a:p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TypeScript</a:t>
            </a:r>
          </a:p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Tailwind CSS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486614" y="5313110"/>
            <a:ext cx="2113942" cy="174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976" lvl="1" indent="-154988" algn="l">
              <a:lnSpc>
                <a:spcPts val="2010"/>
              </a:lnSpc>
              <a:buFont typeface="Arial"/>
              <a:buChar char="•"/>
            </a:pPr>
            <a:r>
              <a:rPr lang="en-US" sz="143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Django</a:t>
            </a:r>
          </a:p>
          <a:p>
            <a:pPr marL="309976" lvl="1" indent="-154988" algn="l">
              <a:lnSpc>
                <a:spcPts val="2010"/>
              </a:lnSpc>
              <a:buFont typeface="Arial"/>
              <a:buChar char="•"/>
            </a:pPr>
            <a:r>
              <a:rPr lang="en-US" sz="143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Django REST Framework</a:t>
            </a:r>
          </a:p>
          <a:p>
            <a:pPr algn="l">
              <a:lnSpc>
                <a:spcPts val="2010"/>
              </a:lnSpc>
            </a:pPr>
            <a:endParaRPr lang="en-US" sz="143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010"/>
              </a:lnSpc>
            </a:pPr>
            <a:endParaRPr lang="en-US" sz="143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010"/>
              </a:lnSpc>
            </a:pPr>
            <a:endParaRPr lang="en-US" sz="143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010"/>
              </a:lnSpc>
            </a:pPr>
            <a:endParaRPr lang="en-US" sz="143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55581" y="5322635"/>
            <a:ext cx="2503157" cy="17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</a:t>
            </a:r>
          </a:p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OpenAI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339763" y="5343525"/>
            <a:ext cx="2503157" cy="87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PostgreSQL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5319801" y="5322635"/>
            <a:ext cx="2503157" cy="28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Local o Amazon S3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56143" y="2268683"/>
            <a:ext cx="3577687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ALMACENAMIENTO</a:t>
            </a:r>
          </a:p>
        </p:txBody>
      </p:sp>
      <p:sp>
        <p:nvSpPr>
          <p:cNvPr id="31" name="Freeform 31"/>
          <p:cNvSpPr/>
          <p:nvPr/>
        </p:nvSpPr>
        <p:spPr>
          <a:xfrm>
            <a:off x="4957371" y="7771268"/>
            <a:ext cx="11059105" cy="1769457"/>
          </a:xfrm>
          <a:custGeom>
            <a:avLst/>
            <a:gdLst/>
            <a:ahLst/>
            <a:cxnLst/>
            <a:rect l="l" t="t" r="r" b="b"/>
            <a:pathLst>
              <a:path w="11059105" h="1769457">
                <a:moveTo>
                  <a:pt x="0" y="0"/>
                </a:moveTo>
                <a:lnTo>
                  <a:pt x="11059104" y="0"/>
                </a:lnTo>
                <a:lnTo>
                  <a:pt x="11059104" y="1769457"/>
                </a:lnTo>
                <a:lnTo>
                  <a:pt x="0" y="1769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558167" y="6763442"/>
            <a:ext cx="826583" cy="835188"/>
          </a:xfrm>
          <a:custGeom>
            <a:avLst/>
            <a:gdLst/>
            <a:ahLst/>
            <a:cxnLst/>
            <a:rect l="l" t="t" r="r" b="b"/>
            <a:pathLst>
              <a:path w="826583" h="835188">
                <a:moveTo>
                  <a:pt x="0" y="0"/>
                </a:moveTo>
                <a:lnTo>
                  <a:pt x="826584" y="0"/>
                </a:lnTo>
                <a:lnTo>
                  <a:pt x="826584" y="835188"/>
                </a:lnTo>
                <a:lnTo>
                  <a:pt x="0" y="835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411" b="-1667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730084" y="6700518"/>
            <a:ext cx="1012346" cy="1070750"/>
          </a:xfrm>
          <a:custGeom>
            <a:avLst/>
            <a:gdLst/>
            <a:ahLst/>
            <a:cxnLst/>
            <a:rect l="l" t="t" r="r" b="b"/>
            <a:pathLst>
              <a:path w="1012346" h="1070750">
                <a:moveTo>
                  <a:pt x="0" y="0"/>
                </a:moveTo>
                <a:lnTo>
                  <a:pt x="1012346" y="0"/>
                </a:lnTo>
                <a:lnTo>
                  <a:pt x="1012346" y="1070750"/>
                </a:lnTo>
                <a:lnTo>
                  <a:pt x="0" y="1070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565759" y="6873156"/>
            <a:ext cx="575104" cy="725475"/>
          </a:xfrm>
          <a:custGeom>
            <a:avLst/>
            <a:gdLst/>
            <a:ahLst/>
            <a:cxnLst/>
            <a:rect l="l" t="t" r="r" b="b"/>
            <a:pathLst>
              <a:path w="575104" h="725475">
                <a:moveTo>
                  <a:pt x="0" y="0"/>
                </a:moveTo>
                <a:lnTo>
                  <a:pt x="575104" y="0"/>
                </a:lnTo>
                <a:lnTo>
                  <a:pt x="575104" y="725474"/>
                </a:lnTo>
                <a:lnTo>
                  <a:pt x="0" y="725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2098062" y="6748783"/>
            <a:ext cx="923482" cy="923482"/>
          </a:xfrm>
          <a:custGeom>
            <a:avLst/>
            <a:gdLst/>
            <a:ahLst/>
            <a:cxnLst/>
            <a:rect l="l" t="t" r="r" b="b"/>
            <a:pathLst>
              <a:path w="923482" h="923482">
                <a:moveTo>
                  <a:pt x="0" y="0"/>
                </a:moveTo>
                <a:lnTo>
                  <a:pt x="923482" y="0"/>
                </a:lnTo>
                <a:lnTo>
                  <a:pt x="923482" y="923482"/>
                </a:lnTo>
                <a:lnTo>
                  <a:pt x="0" y="923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729166" y="7007424"/>
            <a:ext cx="584757" cy="591207"/>
          </a:xfrm>
          <a:custGeom>
            <a:avLst/>
            <a:gdLst/>
            <a:ahLst/>
            <a:cxnLst/>
            <a:rect l="l" t="t" r="r" b="b"/>
            <a:pathLst>
              <a:path w="584757" h="591207">
                <a:moveTo>
                  <a:pt x="0" y="0"/>
                </a:moveTo>
                <a:lnTo>
                  <a:pt x="584757" y="0"/>
                </a:lnTo>
                <a:lnTo>
                  <a:pt x="584757" y="591206"/>
                </a:lnTo>
                <a:lnTo>
                  <a:pt x="0" y="5912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457103" y="6748783"/>
            <a:ext cx="952351" cy="981806"/>
          </a:xfrm>
          <a:custGeom>
            <a:avLst/>
            <a:gdLst/>
            <a:ahLst/>
            <a:cxnLst/>
            <a:rect l="l" t="t" r="r" b="b"/>
            <a:pathLst>
              <a:path w="952351" h="981806">
                <a:moveTo>
                  <a:pt x="0" y="0"/>
                </a:moveTo>
                <a:lnTo>
                  <a:pt x="952351" y="0"/>
                </a:lnTo>
                <a:lnTo>
                  <a:pt x="952351" y="981805"/>
                </a:lnTo>
                <a:lnTo>
                  <a:pt x="0" y="981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0713" y="0"/>
            <a:ext cx="6417287" cy="10287000"/>
            <a:chOff x="0" y="0"/>
            <a:chExt cx="119393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3932" cy="1913890"/>
            </a:xfrm>
            <a:custGeom>
              <a:avLst/>
              <a:gdLst/>
              <a:ahLst/>
              <a:cxnLst/>
              <a:rect l="l" t="t" r="r" b="b"/>
              <a:pathLst>
                <a:path w="1193932" h="1913890">
                  <a:moveTo>
                    <a:pt x="0" y="0"/>
                  </a:moveTo>
                  <a:lnTo>
                    <a:pt x="1193932" y="0"/>
                  </a:lnTo>
                  <a:lnTo>
                    <a:pt x="119393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870713" y="2320908"/>
            <a:ext cx="5880061" cy="5858679"/>
          </a:xfrm>
          <a:custGeom>
            <a:avLst/>
            <a:gdLst/>
            <a:ahLst/>
            <a:cxnLst/>
            <a:rect l="l" t="t" r="r" b="b"/>
            <a:pathLst>
              <a:path w="5880061" h="5858679">
                <a:moveTo>
                  <a:pt x="0" y="0"/>
                </a:moveTo>
                <a:lnTo>
                  <a:pt x="5880061" y="0"/>
                </a:lnTo>
                <a:lnTo>
                  <a:pt x="5880061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5082" y="1655268"/>
            <a:ext cx="10987591" cy="112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0"/>
              </a:lnSpc>
              <a:spcBef>
                <a:spcPct val="0"/>
              </a:spcBef>
            </a:pPr>
            <a:r>
              <a:rPr lang="en-US" sz="6038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METODOLOGÍA ÁGIL DE TRABAJO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6318" y="3596418"/>
            <a:ext cx="10304307" cy="482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Enfoque: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Scrum.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Sprints cortos: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1-2 semanas.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Daily meetings: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reuniones breves para revisar avances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Backlog: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Listado de funcionalidades priorizadas.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Entrega incremental: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Funcionalidades liberadas por fases (ej: 1ero carga de documentos, luego resúmenes, etc).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Flexibilidad: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Permite adaptar el proyecto a cambios en requisitos.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02718" y="0"/>
            <a:ext cx="3985282" cy="10287000"/>
            <a:chOff x="0" y="0"/>
            <a:chExt cx="741459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1459" cy="1913890"/>
            </a:xfrm>
            <a:custGeom>
              <a:avLst/>
              <a:gdLst/>
              <a:ahLst/>
              <a:cxnLst/>
              <a:rect l="l" t="t" r="r" b="b"/>
              <a:pathLst>
                <a:path w="741459" h="1913890">
                  <a:moveTo>
                    <a:pt x="0" y="0"/>
                  </a:moveTo>
                  <a:lnTo>
                    <a:pt x="741459" y="0"/>
                  </a:lnTo>
                  <a:lnTo>
                    <a:pt x="741459" y="1913890"/>
                  </a:lnTo>
                  <a:lnTo>
                    <a:pt x="0" y="1913890"/>
                  </a:lnTo>
                  <a:close/>
                </a:path>
              </a:pathLst>
            </a:custGeom>
            <a:gradFill rotWithShape="1">
              <a:gsLst>
                <a:gs pos="0">
                  <a:srgbClr val="7B2D9F">
                    <a:alpha val="100000"/>
                  </a:srgbClr>
                </a:gs>
                <a:gs pos="100000">
                  <a:srgbClr val="FDD82E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984928" y="1685890"/>
            <a:ext cx="6655684" cy="6655657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2502" r="-1749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93149" y="1048797"/>
            <a:ext cx="7953414" cy="107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85"/>
              </a:lnSpc>
              <a:spcBef>
                <a:spcPct val="0"/>
              </a:spcBef>
            </a:pPr>
            <a:r>
              <a:rPr lang="en-US" sz="5786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ROLES DEL EQUIPO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3149" y="2744669"/>
            <a:ext cx="10491779" cy="520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19" lvl="1" indent="-265310" algn="l">
              <a:lnSpc>
                <a:spcPts val="3440"/>
              </a:lnSpc>
              <a:buAutoNum type="arabicPeriod"/>
            </a:pP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Developer: Martín Orellana</a:t>
            </a:r>
          </a:p>
          <a:p>
            <a:pPr algn="l">
              <a:lnSpc>
                <a:spcPts val="3440"/>
              </a:lnSpc>
            </a:pP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interfaz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experiencia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usuario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(UX/UI).</a:t>
            </a: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 react.js + Tailwind</a:t>
            </a:r>
          </a:p>
          <a:p>
            <a:pPr algn="l">
              <a:lnSpc>
                <a:spcPts val="3440"/>
              </a:lnSpc>
            </a:pPr>
            <a:endParaRPr lang="en-US" sz="245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2. </a:t>
            </a: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Developer: Luis Olivarez</a:t>
            </a:r>
          </a:p>
          <a:p>
            <a:pPr algn="l">
              <a:lnSpc>
                <a:spcPts val="3440"/>
              </a:lnSpc>
            </a:pP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- 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Desarrollo de API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Django</a:t>
            </a: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Seguridad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autenticación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conexión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 BD.</a:t>
            </a:r>
          </a:p>
          <a:p>
            <a:pPr algn="l">
              <a:lnSpc>
                <a:spcPts val="3440"/>
              </a:lnSpc>
            </a:pPr>
            <a:endParaRPr lang="en-US" sz="245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3. </a:t>
            </a: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Specialist / Data Engineer: </a:t>
            </a:r>
            <a:r>
              <a:rPr lang="en-US" sz="245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Sebastian Gallardo</a:t>
            </a:r>
            <a:endParaRPr lang="en-US" sz="2457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440"/>
              </a:lnSpc>
            </a:pP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Procesamiento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lenguaje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Generación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resúmenes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evaluaciones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adaptivas</a:t>
            </a:r>
            <a:endParaRPr lang="en-US" sz="245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40"/>
              </a:lnSpc>
            </a:pPr>
            <a:endParaRPr lang="en-US" sz="245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48048" cy="10287000"/>
            <a:chOff x="0" y="0"/>
            <a:chExt cx="1032211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2211" cy="1913890"/>
            </a:xfrm>
            <a:custGeom>
              <a:avLst/>
              <a:gdLst/>
              <a:ahLst/>
              <a:cxnLst/>
              <a:rect l="l" t="t" r="r" b="b"/>
              <a:pathLst>
                <a:path w="1032211" h="1913890">
                  <a:moveTo>
                    <a:pt x="0" y="0"/>
                  </a:moveTo>
                  <a:lnTo>
                    <a:pt x="1032211" y="0"/>
                  </a:lnTo>
                  <a:lnTo>
                    <a:pt x="1032211" y="1913890"/>
                  </a:lnTo>
                  <a:lnTo>
                    <a:pt x="0" y="191389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5548048" y="2807155"/>
            <a:ext cx="12527239" cy="7187504"/>
          </a:xfrm>
          <a:custGeom>
            <a:avLst/>
            <a:gdLst/>
            <a:ahLst/>
            <a:cxnLst/>
            <a:rect l="l" t="t" r="r" b="b"/>
            <a:pathLst>
              <a:path w="12527239" h="7187504">
                <a:moveTo>
                  <a:pt x="0" y="0"/>
                </a:moveTo>
                <a:lnTo>
                  <a:pt x="12527239" y="0"/>
                </a:lnTo>
                <a:lnTo>
                  <a:pt x="12527239" y="7187504"/>
                </a:lnTo>
                <a:lnTo>
                  <a:pt x="0" y="7187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48048" y="1200150"/>
            <a:ext cx="12069244" cy="16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89"/>
              </a:lnSpc>
            </a:pPr>
            <a:r>
              <a:rPr lang="en-US" sz="6584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PROPUESTA INICIAL DE BASE DE DATOS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48762" y="0"/>
            <a:ext cx="4839238" cy="10287000"/>
            <a:chOff x="0" y="0"/>
            <a:chExt cx="1032211" cy="2194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2211" cy="2194220"/>
            </a:xfrm>
            <a:custGeom>
              <a:avLst/>
              <a:gdLst/>
              <a:ahLst/>
              <a:cxnLst/>
              <a:rect l="l" t="t" r="r" b="b"/>
              <a:pathLst>
                <a:path w="1032211" h="2194220">
                  <a:moveTo>
                    <a:pt x="0" y="0"/>
                  </a:moveTo>
                  <a:lnTo>
                    <a:pt x="1032211" y="0"/>
                  </a:lnTo>
                  <a:lnTo>
                    <a:pt x="1032211" y="2194220"/>
                  </a:lnTo>
                  <a:lnTo>
                    <a:pt x="0" y="2194220"/>
                  </a:lnTo>
                  <a:close/>
                </a:path>
              </a:pathLst>
            </a:custGeom>
            <a:solidFill>
              <a:srgbClr val="36528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567" y="4815980"/>
            <a:ext cx="12893429" cy="82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89"/>
              </a:lnSpc>
            </a:pPr>
            <a:r>
              <a:rPr lang="en-US" sz="6584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¡MUCHAS GRACIAS POR SU ATENCIÓN!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342</Words>
  <Application>Microsoft Office PowerPoint</Application>
  <PresentationFormat>Personalizado</PresentationFormat>
  <Paragraphs>65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Montserrat Bold</vt:lpstr>
      <vt:lpstr>Montserrat Medium</vt:lpstr>
      <vt:lpstr>Open Sans Bold</vt:lpstr>
      <vt:lpstr>Montserrat</vt:lpstr>
      <vt:lpstr>Open Sans</vt:lpstr>
      <vt:lpstr>Calibri</vt:lpstr>
      <vt:lpstr>Arial</vt:lpstr>
      <vt:lpstr>Flatory Sans SemiCondensed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StudyForge</dc:title>
  <cp:lastModifiedBy>CETECOM</cp:lastModifiedBy>
  <cp:revision>3</cp:revision>
  <dcterms:created xsi:type="dcterms:W3CDTF">2006-08-16T00:00:00Z</dcterms:created>
  <dcterms:modified xsi:type="dcterms:W3CDTF">2025-09-01T14:43:13Z</dcterms:modified>
  <dc:identifier>DAGwQ3VwJwM</dc:identifier>
</cp:coreProperties>
</file>